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handoutMasterIdLst>
    <p:handoutMasterId r:id="rId6"/>
  </p:handoutMasterIdLst>
  <p:sldIdLst>
    <p:sldId id="256" r:id="rId4"/>
  </p:sldIdLst>
  <p:sldSz cx="27432000" cy="36576000"/>
  <p:notesSz cx="6858000" cy="9144000"/>
  <p:defaultTextStyle>
    <a:defPPr>
      <a:defRPr lang="en-US"/>
    </a:defPPr>
    <a:lvl1pPr marL="0" algn="l" defTabSz="3765550" rtl="0" eaLnBrk="1" latinLnBrk="0" hangingPunct="1">
      <a:defRPr sz="7400" kern="1200">
        <a:solidFill>
          <a:schemeClr val="tx1"/>
        </a:solidFill>
        <a:latin typeface="+mn-lt"/>
        <a:ea typeface="+mn-ea"/>
        <a:cs typeface="+mn-cs"/>
      </a:defRPr>
    </a:lvl1pPr>
    <a:lvl2pPr marL="1882775" algn="l" defTabSz="3765550" rtl="0" eaLnBrk="1" latinLnBrk="0" hangingPunct="1">
      <a:defRPr sz="7400" kern="1200">
        <a:solidFill>
          <a:schemeClr val="tx1"/>
        </a:solidFill>
        <a:latin typeface="+mn-lt"/>
        <a:ea typeface="+mn-ea"/>
        <a:cs typeface="+mn-cs"/>
      </a:defRPr>
    </a:lvl2pPr>
    <a:lvl3pPr marL="3765550" algn="l" defTabSz="3765550" rtl="0" eaLnBrk="1" latinLnBrk="0" hangingPunct="1">
      <a:defRPr sz="7400" kern="1200">
        <a:solidFill>
          <a:schemeClr val="tx1"/>
        </a:solidFill>
        <a:latin typeface="+mn-lt"/>
        <a:ea typeface="+mn-ea"/>
        <a:cs typeface="+mn-cs"/>
      </a:defRPr>
    </a:lvl3pPr>
    <a:lvl4pPr marL="5648325" algn="l" defTabSz="3765550" rtl="0" eaLnBrk="1" latinLnBrk="0" hangingPunct="1">
      <a:defRPr sz="7400" kern="1200">
        <a:solidFill>
          <a:schemeClr val="tx1"/>
        </a:solidFill>
        <a:latin typeface="+mn-lt"/>
        <a:ea typeface="+mn-ea"/>
        <a:cs typeface="+mn-cs"/>
      </a:defRPr>
    </a:lvl4pPr>
    <a:lvl5pPr marL="7530465" algn="l" defTabSz="3765550" rtl="0" eaLnBrk="1" latinLnBrk="0" hangingPunct="1">
      <a:defRPr sz="7400" kern="1200">
        <a:solidFill>
          <a:schemeClr val="tx1"/>
        </a:solidFill>
        <a:latin typeface="+mn-lt"/>
        <a:ea typeface="+mn-ea"/>
        <a:cs typeface="+mn-cs"/>
      </a:defRPr>
    </a:lvl5pPr>
    <a:lvl6pPr marL="9413240" algn="l" defTabSz="3765550" rtl="0" eaLnBrk="1" latinLnBrk="0" hangingPunct="1">
      <a:defRPr sz="7400" kern="1200">
        <a:solidFill>
          <a:schemeClr val="tx1"/>
        </a:solidFill>
        <a:latin typeface="+mn-lt"/>
        <a:ea typeface="+mn-ea"/>
        <a:cs typeface="+mn-cs"/>
      </a:defRPr>
    </a:lvl6pPr>
    <a:lvl7pPr marL="11296015" algn="l" defTabSz="3765550" rtl="0" eaLnBrk="1" latinLnBrk="0" hangingPunct="1">
      <a:defRPr sz="7400" kern="1200">
        <a:solidFill>
          <a:schemeClr val="tx1"/>
        </a:solidFill>
        <a:latin typeface="+mn-lt"/>
        <a:ea typeface="+mn-ea"/>
        <a:cs typeface="+mn-cs"/>
      </a:defRPr>
    </a:lvl7pPr>
    <a:lvl8pPr marL="13178790" algn="l" defTabSz="3765550" rtl="0" eaLnBrk="1" latinLnBrk="0" hangingPunct="1">
      <a:defRPr sz="7400" kern="1200">
        <a:solidFill>
          <a:schemeClr val="tx1"/>
        </a:solidFill>
        <a:latin typeface="+mn-lt"/>
        <a:ea typeface="+mn-ea"/>
        <a:cs typeface="+mn-cs"/>
      </a:defRPr>
    </a:lvl8pPr>
    <a:lvl9pPr marL="15061565" algn="l" defTabSz="3765550"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userDrawn="1">
          <p15:clr>
            <a:srgbClr val="A4A3A4"/>
          </p15:clr>
        </p15:guide>
        <p15:guide id="4" orient="horz" pos="0" userDrawn="1">
          <p15:clr>
            <a:srgbClr val="A4A3A4"/>
          </p15:clr>
        </p15:guide>
        <p15:guide id="5" pos="346" userDrawn="1">
          <p15:clr>
            <a:srgbClr val="A4A3A4"/>
          </p15:clr>
        </p15:guide>
        <p15:guide id="6" pos="1688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4707" autoAdjust="0"/>
  </p:normalViewPr>
  <p:slideViewPr>
    <p:cSldViewPr snapToGrid="0" snapToObjects="1" showGuides="1">
      <p:cViewPr varScale="1">
        <p:scale>
          <a:sx n="25" d="100"/>
          <a:sy n="25" d="100"/>
        </p:scale>
        <p:origin x="4840" y="240"/>
      </p:cViewPr>
      <p:guideLst>
        <p:guide orient="horz" pos="22400"/>
        <p:guide orient="horz"/>
        <p:guide pos="346"/>
        <p:guide pos="16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tableStyles" Target="tableStyles.xml"/><Relationship Id="rId8" Type="http://schemas.openxmlformats.org/officeDocument/2006/relationships/viewProps" Target="viewProps.xml"/><Relationship Id="rId7" Type="http://schemas.openxmlformats.org/officeDocument/2006/relationships/presProps" Target="presProps.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0" Type="http://schemas.openxmlformats.org/officeDocument/2006/relationships/commentAuthors" Target="commentAuthor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3765550" rtl="0" eaLnBrk="1" latinLnBrk="0" hangingPunct="1">
      <a:defRPr sz="5000" kern="1200">
        <a:solidFill>
          <a:schemeClr val="tx1"/>
        </a:solidFill>
        <a:latin typeface="+mn-lt"/>
        <a:ea typeface="+mn-ea"/>
        <a:cs typeface="+mn-cs"/>
      </a:defRPr>
    </a:lvl1pPr>
    <a:lvl2pPr marL="1882775" algn="l" defTabSz="3765550" rtl="0" eaLnBrk="1" latinLnBrk="0" hangingPunct="1">
      <a:defRPr sz="5000" kern="1200">
        <a:solidFill>
          <a:schemeClr val="tx1"/>
        </a:solidFill>
        <a:latin typeface="+mn-lt"/>
        <a:ea typeface="+mn-ea"/>
        <a:cs typeface="+mn-cs"/>
      </a:defRPr>
    </a:lvl2pPr>
    <a:lvl3pPr marL="3765550" algn="l" defTabSz="3765550" rtl="0" eaLnBrk="1" latinLnBrk="0" hangingPunct="1">
      <a:defRPr sz="5000" kern="1200">
        <a:solidFill>
          <a:schemeClr val="tx1"/>
        </a:solidFill>
        <a:latin typeface="+mn-lt"/>
        <a:ea typeface="+mn-ea"/>
        <a:cs typeface="+mn-cs"/>
      </a:defRPr>
    </a:lvl3pPr>
    <a:lvl4pPr marL="5648325" algn="l" defTabSz="3765550" rtl="0" eaLnBrk="1" latinLnBrk="0" hangingPunct="1">
      <a:defRPr sz="5000" kern="1200">
        <a:solidFill>
          <a:schemeClr val="tx1"/>
        </a:solidFill>
        <a:latin typeface="+mn-lt"/>
        <a:ea typeface="+mn-ea"/>
        <a:cs typeface="+mn-cs"/>
      </a:defRPr>
    </a:lvl4pPr>
    <a:lvl5pPr marL="7530465" algn="l" defTabSz="3765550" rtl="0" eaLnBrk="1" latinLnBrk="0" hangingPunct="1">
      <a:defRPr sz="5000" kern="1200">
        <a:solidFill>
          <a:schemeClr val="tx1"/>
        </a:solidFill>
        <a:latin typeface="+mn-lt"/>
        <a:ea typeface="+mn-ea"/>
        <a:cs typeface="+mn-cs"/>
      </a:defRPr>
    </a:lvl5pPr>
    <a:lvl6pPr marL="9413240" algn="l" defTabSz="3765550" rtl="0" eaLnBrk="1" latinLnBrk="0" hangingPunct="1">
      <a:defRPr sz="5000" kern="1200">
        <a:solidFill>
          <a:schemeClr val="tx1"/>
        </a:solidFill>
        <a:latin typeface="+mn-lt"/>
        <a:ea typeface="+mn-ea"/>
        <a:cs typeface="+mn-cs"/>
      </a:defRPr>
    </a:lvl6pPr>
    <a:lvl7pPr marL="11296015" algn="l" defTabSz="3765550" rtl="0" eaLnBrk="1" latinLnBrk="0" hangingPunct="1">
      <a:defRPr sz="5000" kern="1200">
        <a:solidFill>
          <a:schemeClr val="tx1"/>
        </a:solidFill>
        <a:latin typeface="+mn-lt"/>
        <a:ea typeface="+mn-ea"/>
        <a:cs typeface="+mn-cs"/>
      </a:defRPr>
    </a:lvl7pPr>
    <a:lvl8pPr marL="13178790" algn="l" defTabSz="3765550" rtl="0" eaLnBrk="1" latinLnBrk="0" hangingPunct="1">
      <a:defRPr sz="5000" kern="1200">
        <a:solidFill>
          <a:schemeClr val="tx1"/>
        </a:solidFill>
        <a:latin typeface="+mn-lt"/>
        <a:ea typeface="+mn-ea"/>
        <a:cs typeface="+mn-cs"/>
      </a:defRPr>
    </a:lvl8pPr>
    <a:lvl9pPr marL="15061565" algn="l" defTabSz="3765550"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endParaRPr lang="en-US" dirty="0"/>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endParaRPr lang="en-US" dirty="0"/>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endParaRPr lang="en-US" dirty="0"/>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endParaRPr lang="en-US" dirty="0"/>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endParaRPr lang="en-US" dirty="0"/>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endParaRPr lang="en-US" dirty="0"/>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endParaRPr lang="en-US" dirty="0"/>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endParaRPr lang="en-US" dirty="0"/>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endParaRPr lang="en-US" dirty="0"/>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endParaRPr lang="en-US" dirty="0"/>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endParaRPr lang="en-US" dirty="0"/>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endParaRPr lang="en-US" dirty="0"/>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445" indent="-490220">
              <a:defRPr sz="2200">
                <a:latin typeface="Trebuchet MS" panose="020B0603020202020204" pitchFamily="34" charset="0"/>
              </a:defRPr>
            </a:lvl2pPr>
            <a:lvl3pPr marL="1765300" indent="-490220">
              <a:defRPr sz="2200">
                <a:latin typeface="Trebuchet MS" panose="020B0603020202020204" pitchFamily="34" charset="0"/>
              </a:defRPr>
            </a:lvl3pPr>
            <a:lvl4pPr marL="2304415" indent="-539115">
              <a:defRPr sz="2200">
                <a:latin typeface="Trebuchet MS" panose="020B0603020202020204" pitchFamily="34" charset="0"/>
              </a:defRPr>
            </a:lvl4pPr>
            <a:lvl5pPr marL="2696845" indent="-392430">
              <a:defRPr sz="2200">
                <a:latin typeface="Trebuchet MS" panose="020B0603020202020204" pitchFamily="34" charset="0"/>
              </a:defRPr>
            </a:lvl5pPr>
          </a:lstStyle>
          <a:p>
            <a:pPr lvl="0"/>
            <a:r>
              <a:rPr lang="en-US" dirty="0"/>
              <a:t>Type in or paste your text here</a:t>
            </a:r>
            <a:endParaRPr lang="en-US" dirty="0"/>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endParaRPr lang="en-US" dirty="0"/>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endParaRPr lang="en-US" dirty="0"/>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hyperlink" Target="https://www.posterpresentations.com/how-to-change-the-research-poster-template-colors.html" TargetMode="External"/><Relationship Id="rId11" Type="http://schemas.openxmlformats.org/officeDocument/2006/relationships/theme" Target="../theme/theme1.xml"/><Relationship Id="rId10" Type="http://schemas.openxmlformats.org/officeDocument/2006/relationships/image" Target="../media/image8.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panose="020B0604020202020204" pitchFamily="34" charset="0"/>
              </a:rPr>
              <a:t>RESEARCH POSTER PRESENTATION DESIGN © 2019</a:t>
            </a:r>
            <a:endParaRPr lang="en-US" sz="60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1050" b="1" dirty="0">
                <a:solidFill>
                  <a:schemeClr val="bg1">
                    <a:lumMod val="75000"/>
                  </a:schemeClr>
                </a:solidFill>
                <a:latin typeface="Arial" panose="020B0604020202020204" pitchFamily="34" charset="0"/>
              </a:rPr>
              <a:t>www.PosterPresentations.com</a:t>
            </a:r>
            <a:endParaRPr lang="en-US" sz="1050" b="1" dirty="0">
              <a:solidFill>
                <a:schemeClr val="bg1">
                  <a:lumMod val="75000"/>
                </a:schemeClr>
              </a:solidFill>
              <a:latin typeface="Arial" panose="020B0604020202020204" pitchFamily="34" charset="0"/>
            </a:endParaRPr>
          </a:p>
        </p:txBody>
      </p:sp>
      <p:graphicFrame>
        <p:nvGraphicFramePr>
          <p:cNvPr id="3" name="Table 2"/>
          <p:cNvGraphicFramePr>
            <a:graphicFrameLocks noGrp="1"/>
          </p:cNvGraphicFramePr>
          <p:nvPr userDrawn="1"/>
        </p:nvGraphicFramePr>
        <p:xfrm>
          <a:off x="27889200" y="-119212"/>
          <a:ext cx="9430188" cy="36644314"/>
        </p:xfrm>
        <a:graphic>
          <a:graphicData uri="http://schemas.openxmlformats.org/drawingml/2006/table">
            <a:tbl>
              <a:tblPr firstRow="1" bandRow="1">
                <a:tableStyleId>{5C22544A-7EE6-4342-B048-85BDC9FD1C3A}</a:tableStyleId>
              </a:tblPr>
              <a:tblGrid>
                <a:gridCol w="3343835"/>
                <a:gridCol w="1381559"/>
                <a:gridCol w="4704794"/>
              </a:tblGrid>
              <a:tr h="1945974">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anose="020B0603020202020204" pitchFamily="34" charset="0"/>
                        </a:rPr>
                        <a:t>(THIS SIDEBAR WILL NOT PRINT)</a:t>
                      </a:r>
                      <a:endParaRPr lang="en-US" sz="4000" b="1" spc="600" dirty="0">
                        <a:solidFill>
                          <a:schemeClr val="bg1"/>
                        </a:solidFill>
                        <a:latin typeface="Trebuchet MS" panose="020B0603020202020204" pitchFamily="34" charset="0"/>
                      </a:endParaRPr>
                    </a:p>
                  </a:txBody>
                  <a:tcPr marL="182880" marT="137160">
                    <a:solidFill>
                      <a:srgbClr val="FFC000"/>
                    </a:solidFill>
                  </a:tcPr>
                </a:tc>
                <a:tc hMerge="1">
                  <a:tcPr/>
                </a:tc>
                <a:tc hMerge="1">
                  <a:tcPr/>
                </a:tc>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endParaRPr lang="en-US" sz="28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2"/>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2400" b="0" baseline="0" dirty="0">
                        <a:solidFill>
                          <a:srgbClr val="D9D9D9"/>
                        </a:solidFill>
                        <a:latin typeface="Arial" panose="020B0604020202020204" pitchFamily="34" charset="0"/>
                        <a:cs typeface="Arial" panose="020B0604020202020204" pitchFamily="34" charset="0"/>
                      </a:endParaRPr>
                    </a:p>
                  </a:txBody>
                  <a:tcPr marL="182880" marT="137160">
                    <a:solidFill>
                      <a:schemeClr val="tx1"/>
                    </a:solidFill>
                  </a:tcPr>
                </a:tc>
                <a:tc hMerge="1">
                  <a:tcPr marL="182880" marT="137160">
                    <a:blipFill rotWithShape="1">
                      <a:blip r:embed="rId3"/>
                      <a:stretch>
                        <a:fillRect/>
                      </a:stretch>
                    </a:blipFill>
                  </a:tcPr>
                </a:tc>
                <a:tc hMerge="1">
                  <a:tcPr/>
                </a:tc>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24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cPr marL="182880" marT="137160">
                    <a:blipFill rotWithShape="1">
                      <a:blip r:embed="rId4"/>
                      <a:stretch>
                        <a:fillRect/>
                      </a:stretch>
                    </a:blipFill>
                  </a:tcPr>
                </a:tc>
                <a:tc hMerge="1">
                  <a:tcPr marL="182880" marT="137160">
                    <a:solidFill>
                      <a:srgbClr val="010101"/>
                    </a:solidFill>
                  </a:tcPr>
                </a:tc>
              </a:tr>
              <a:tr h="5735750">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5">
                        <a:extLst>
                          <a:ext uri="{28A0092B-C50C-407E-A947-70E740481C1C}">
                            <a14:useLocalDpi xmlns:a14="http://schemas.microsoft.com/office/drawing/2010/main" val="0"/>
                          </a:ext>
                        </a:extLst>
                      </a:blip>
                      <a:srcRect/>
                      <a:stretch>
                        <a:fillRect/>
                      </a:stretch>
                    </a:blipFill>
                  </a:tcPr>
                </a:tc>
                <a:tc hMerge="1">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28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3200016">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cPr/>
                </a:tc>
                <a:tc vMerge="1">
                  <a:tcPr/>
                </a:tc>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endParaRPr lang="en-US" sz="240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tr>
              <a:tr h="6286311">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800" b="1" noProof="0" dirty="0">
                          <a:solidFill>
                            <a:srgbClr val="FFC000"/>
                          </a:solidFill>
                          <a:latin typeface="Arial" panose="020B0604020202020204"/>
                          <a:cs typeface="Arial" panose="020B0604020202020204"/>
                        </a:rPr>
                        <a:t>How to print your poster</a:t>
                      </a:r>
                      <a:endParaRPr lang="en-US" sz="28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noProof="0" dirty="0">
                          <a:solidFill>
                            <a:srgbClr val="D9D9D9"/>
                          </a:solidFill>
                          <a:latin typeface="Arial" panose="020B0604020202020204"/>
                          <a:cs typeface="Arial" panose="020B0604020202020204"/>
                        </a:rPr>
                        <a:t>When you are ready to have your poster printed go online to </a:t>
                      </a:r>
                      <a:r>
                        <a:rPr lang="en-US" sz="2400" noProof="0" dirty="0" err="1">
                          <a:solidFill>
                            <a:srgbClr val="FFC000"/>
                          </a:solidFill>
                          <a:latin typeface="Arial" panose="020B0604020202020204"/>
                          <a:cs typeface="Arial" panose="020B0604020202020204"/>
                        </a:rPr>
                        <a:t>PosterPresentations.com</a:t>
                      </a:r>
                      <a:r>
                        <a:rPr lang="en-US" sz="2400" noProof="0" dirty="0">
                          <a:solidFill>
                            <a:srgbClr val="D9D9D9"/>
                          </a:solidFill>
                          <a:latin typeface="Arial" panose="020B0604020202020204"/>
                          <a:cs typeface="Arial" panose="020B0604020202020204"/>
                        </a:rPr>
                        <a:t> and click on the "</a:t>
                      </a:r>
                      <a:r>
                        <a:rPr lang="en-US" sz="2400" noProof="0" dirty="0">
                          <a:solidFill>
                            <a:srgbClr val="FFC000"/>
                          </a:solidFill>
                          <a:latin typeface="Arial" panose="020B0604020202020204"/>
                          <a:cs typeface="Arial" panose="020B0604020202020204"/>
                        </a:rPr>
                        <a:t>Order Your Poster</a:t>
                      </a:r>
                      <a:r>
                        <a:rPr lang="en-US" sz="2400" noProof="0" dirty="0">
                          <a:solidFill>
                            <a:srgbClr val="D9D9D9"/>
                          </a:solidFill>
                          <a:latin typeface="Arial" panose="020B0604020202020204"/>
                          <a:cs typeface="Arial" panose="020B0604020202020204"/>
                        </a:rPr>
                        <a:t>" button. You can have your poster printed on professional papers, fabric for easy traveling and a variety of other materials. </a:t>
                      </a:r>
                      <a:endParaRPr lang="en-US" sz="24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noProof="0" dirty="0">
                          <a:solidFill>
                            <a:srgbClr val="D9D9D9"/>
                          </a:solidFill>
                          <a:latin typeface="Arial" panose="020B0604020202020204"/>
                          <a:cs typeface="Arial" panose="020B0604020202020204"/>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lang="en-US" sz="24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br>
                        <a:rPr lang="en-US" sz="2400" noProof="0" dirty="0">
                          <a:solidFill>
                            <a:srgbClr val="D9D9D9"/>
                          </a:solidFill>
                          <a:latin typeface="Arial" panose="020B0604020202020204"/>
                          <a:cs typeface="Arial" panose="020B0604020202020204"/>
                        </a:rPr>
                      </a:br>
                      <a:r>
                        <a:rPr lang="en-US" sz="2400" noProof="0" dirty="0">
                          <a:solidFill>
                            <a:srgbClr val="D9D9D9"/>
                          </a:solidFill>
                          <a:latin typeface="Arial" panose="020B0604020202020204"/>
                          <a:cs typeface="Arial" panose="020B0604020202020204"/>
                        </a:rPr>
                        <a:t>Go to </a:t>
                      </a:r>
                      <a:r>
                        <a:rPr lang="en-US" sz="2400" noProof="0" dirty="0" err="1">
                          <a:solidFill>
                            <a:srgbClr val="FFC000"/>
                          </a:solidFill>
                          <a:latin typeface="Arial" panose="020B0604020202020204"/>
                          <a:cs typeface="Arial" panose="020B0604020202020204"/>
                        </a:rPr>
                        <a:t>PosterPresentations.com</a:t>
                      </a:r>
                      <a:r>
                        <a:rPr lang="en-US" sz="2400" noProof="0" dirty="0">
                          <a:solidFill>
                            <a:srgbClr val="D9D9D9"/>
                          </a:solidFill>
                          <a:latin typeface="Arial" panose="020B0604020202020204"/>
                          <a:cs typeface="Arial" panose="020B0604020202020204"/>
                        </a:rPr>
                        <a:t> for more information.</a:t>
                      </a:r>
                      <a:endParaRPr lang="en-US" sz="2400" noProof="0" dirty="0">
                        <a:solidFill>
                          <a:srgbClr val="D9D9D9"/>
                        </a:solidFill>
                        <a:latin typeface="Arial" panose="020B0604020202020204"/>
                        <a:cs typeface="Arial" panose="020B0604020202020204"/>
                      </a:endParaRPr>
                    </a:p>
                  </a:txBody>
                  <a:tcPr marL="182880" marT="137160">
                    <a:solidFill>
                      <a:srgbClr val="010101"/>
                    </a:solidFill>
                  </a:tcPr>
                </a:tc>
                <a:tc hMerge="1">
                  <a:tcPr/>
                </a:tc>
                <a:tc hMerge="1">
                  <a:tcPr/>
                </a:tc>
              </a:tr>
              <a:tr h="1500977">
                <a:tc gridSpan="3">
                  <a:txBody>
                    <a:bodyPr/>
                    <a:lstStyle/>
                    <a:p>
                      <a:endParaRPr lang="en-US" sz="2400" dirty="0">
                        <a:solidFill>
                          <a:srgbClr val="1F3A4E"/>
                        </a:solidFill>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cPr/>
                </a:tc>
                <a:tc hMerge="1">
                  <a:tcPr/>
                </a:tc>
              </a:tr>
              <a:tr h="3558844">
                <a:tc>
                  <a:txBody>
                    <a:bodyPr/>
                    <a:lstStyle/>
                    <a:p>
                      <a:pPr>
                        <a:lnSpc>
                          <a:spcPts val="2600"/>
                        </a:lnSpc>
                      </a:pPr>
                      <a:r>
                        <a:rPr lang="en-US" sz="2000" dirty="0">
                          <a:solidFill>
                            <a:schemeClr val="bg1">
                              <a:lumMod val="85000"/>
                            </a:schemeClr>
                          </a:solidFill>
                          <a:latin typeface="Arial" panose="020B0604020202020204"/>
                          <a:cs typeface="Arial" panose="020B0604020202020204"/>
                        </a:rPr>
                        <a:t>© 2019</a:t>
                      </a:r>
                      <a:r>
                        <a:rPr lang="en-US" sz="2000" baseline="0" dirty="0">
                          <a:solidFill>
                            <a:schemeClr val="bg1">
                              <a:lumMod val="85000"/>
                            </a:schemeClr>
                          </a:solidFill>
                          <a:latin typeface="Arial" panose="020B0604020202020204"/>
                          <a:cs typeface="Arial" panose="020B0604020202020204"/>
                        </a:rPr>
                        <a:t> </a:t>
                      </a:r>
                      <a:r>
                        <a:rPr lang="en-US" sz="2000" dirty="0" err="1">
                          <a:solidFill>
                            <a:schemeClr val="bg1">
                              <a:lumMod val="85000"/>
                            </a:schemeClr>
                          </a:solidFill>
                          <a:latin typeface="Arial" panose="020B0604020202020204"/>
                          <a:cs typeface="Arial" panose="020B0604020202020204"/>
                        </a:rPr>
                        <a:t>PosterPresentations.com</a:t>
                      </a:r>
                      <a:br>
                        <a:rPr lang="en-US" sz="2000" dirty="0">
                          <a:solidFill>
                            <a:schemeClr val="bg1">
                              <a:lumMod val="85000"/>
                            </a:schemeClr>
                          </a:solidFill>
                          <a:latin typeface="Arial" panose="020B0604020202020204"/>
                          <a:cs typeface="Arial" panose="020B0604020202020204"/>
                        </a:rPr>
                      </a:br>
                      <a:r>
                        <a:rPr lang="en-US" sz="2000" dirty="0">
                          <a:solidFill>
                            <a:schemeClr val="bg1">
                              <a:lumMod val="85000"/>
                            </a:schemeClr>
                          </a:solidFill>
                          <a:latin typeface="Arial" panose="020B0604020202020204"/>
                          <a:cs typeface="Arial" panose="020B0604020202020204"/>
                        </a:rPr>
                        <a:t>2117 Fourth Street ,</a:t>
                      </a:r>
                      <a:r>
                        <a:rPr lang="en-US" sz="2000" baseline="0" dirty="0">
                          <a:solidFill>
                            <a:schemeClr val="bg1">
                              <a:lumMod val="85000"/>
                            </a:schemeClr>
                          </a:solidFill>
                          <a:latin typeface="Arial" panose="020B0604020202020204"/>
                          <a:cs typeface="Arial" panose="020B0604020202020204"/>
                        </a:rPr>
                        <a:t> STE C        </a:t>
                      </a:r>
                      <a:endParaRPr lang="en-US" sz="2000" baseline="0" dirty="0">
                        <a:solidFill>
                          <a:schemeClr val="bg1">
                            <a:lumMod val="85000"/>
                          </a:schemeClr>
                        </a:solidFill>
                        <a:latin typeface="Arial" panose="020B0604020202020204"/>
                        <a:cs typeface="Arial" panose="020B0604020202020204"/>
                      </a:endParaRPr>
                    </a:p>
                    <a:p>
                      <a:pPr>
                        <a:lnSpc>
                          <a:spcPts val="2600"/>
                        </a:lnSpc>
                      </a:pPr>
                      <a:r>
                        <a:rPr lang="en-US" sz="2000" baseline="0" dirty="0">
                          <a:solidFill>
                            <a:schemeClr val="bg1">
                              <a:lumMod val="85000"/>
                            </a:schemeClr>
                          </a:solidFill>
                          <a:latin typeface="Arial" panose="020B0604020202020204"/>
                          <a:cs typeface="Arial" panose="020B0604020202020204"/>
                        </a:rPr>
                        <a:t>Berkeley CA 94710 USA</a:t>
                      </a:r>
                      <a:endParaRPr lang="en-US" sz="2000" dirty="0">
                        <a:solidFill>
                          <a:schemeClr val="bg1">
                            <a:lumMod val="85000"/>
                          </a:schemeClr>
                        </a:solidFill>
                        <a:latin typeface="Arial" panose="020B0604020202020204"/>
                        <a:cs typeface="Arial" panose="020B0604020202020204"/>
                      </a:endParaRPr>
                    </a:p>
                  </a:txBody>
                  <a:tcPr marL="182880" marT="137160">
                    <a:solidFill>
                      <a:srgbClr val="010101"/>
                    </a:solidFill>
                  </a:tcPr>
                </a:tc>
                <a:tc gridSpan="2">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2400" b="1" dirty="0">
                          <a:solidFill>
                            <a:srgbClr val="D0D0D0"/>
                          </a:solidFill>
                          <a:latin typeface="Arial" panose="020B0604020202020204"/>
                          <a:cs typeface="Arial" panose="020B0604020202020204"/>
                        </a:rPr>
                        <a:t>For complete tutorials</a:t>
                      </a:r>
                      <a:r>
                        <a:rPr lang="en-US" sz="2400" b="1" baseline="0" dirty="0">
                          <a:solidFill>
                            <a:srgbClr val="D0D0D0"/>
                          </a:solidFill>
                          <a:latin typeface="Arial" panose="020B0604020202020204"/>
                          <a:cs typeface="Arial" panose="020B0604020202020204"/>
                        </a:rPr>
                        <a:t> visit:</a:t>
                      </a:r>
                      <a:endParaRPr lang="en-US" sz="24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1800" b="1" dirty="0">
                          <a:solidFill>
                            <a:srgbClr val="FFC000"/>
                          </a:solidFill>
                          <a:latin typeface="Arial" panose="020B0604020202020204"/>
                          <a:cs typeface="Arial" panose="020B0604020202020204"/>
                        </a:rPr>
                        <a:t>https://</a:t>
                      </a:r>
                      <a:r>
                        <a:rPr lang="en-US" sz="1800" b="1" dirty="0" err="1">
                          <a:solidFill>
                            <a:srgbClr val="FFC000"/>
                          </a:solidFill>
                          <a:latin typeface="Arial" panose="020B0604020202020204"/>
                          <a:cs typeface="Arial" panose="020B0604020202020204"/>
                        </a:rPr>
                        <a:t>www.posterpresentations.com</a:t>
                      </a:r>
                      <a:r>
                        <a:rPr lang="en-US" sz="1800" b="1" dirty="0">
                          <a:solidFill>
                            <a:srgbClr val="FFC000"/>
                          </a:solidFill>
                          <a:latin typeface="Arial" panose="020B0604020202020204"/>
                          <a:cs typeface="Arial" panose="020B0604020202020204"/>
                        </a:rPr>
                        <a:t>/</a:t>
                      </a:r>
                      <a:r>
                        <a:rPr lang="en-US" sz="1800" b="1" dirty="0" err="1">
                          <a:solidFill>
                            <a:srgbClr val="FFC000"/>
                          </a:solidFill>
                          <a:latin typeface="Arial" panose="020B0604020202020204"/>
                          <a:cs typeface="Arial" panose="020B0604020202020204"/>
                        </a:rPr>
                        <a:t>helpdesk.html</a:t>
                      </a:r>
                      <a:endParaRPr lang="en-US" sz="1800" dirty="0">
                        <a:solidFill>
                          <a:schemeClr val="bg1">
                            <a:lumMod val="85000"/>
                          </a:schemeClr>
                        </a:solidFill>
                        <a:latin typeface="Arial" panose="020B0604020202020204"/>
                        <a:cs typeface="Arial" panose="020B0604020202020204"/>
                      </a:endParaRPr>
                    </a:p>
                  </a:txBody>
                  <a:tcPr marL="182880" marT="137160">
                    <a:solidFill>
                      <a:srgbClr val="010101"/>
                    </a:solidFill>
                  </a:tcPr>
                </a:tc>
                <a:tc hMerge="1">
                  <a:tcPr/>
                </a:tc>
              </a:tr>
            </a:tbl>
          </a:graphicData>
        </a:graphic>
      </p:graphicFrame>
      <p:graphicFrame>
        <p:nvGraphicFramePr>
          <p:cNvPr id="4" name="Table 3"/>
          <p:cNvGraphicFramePr>
            <a:graphicFrameLocks noGrp="1"/>
          </p:cNvGraphicFramePr>
          <p:nvPr userDrawn="1"/>
        </p:nvGraphicFramePr>
        <p:xfrm>
          <a:off x="-10234069" y="0"/>
          <a:ext cx="9776869" cy="36575998"/>
        </p:xfrm>
        <a:graphic>
          <a:graphicData uri="http://schemas.openxmlformats.org/drawingml/2006/table">
            <a:tbl>
              <a:tblPr firstRow="1" bandRow="1">
                <a:tableStyleId>{5C22544A-7EE6-4342-B048-85BDC9FD1C3A}</a:tableStyleId>
              </a:tblPr>
              <a:tblGrid>
                <a:gridCol w="4192245"/>
                <a:gridCol w="5584624"/>
              </a:tblGrid>
              <a:tr h="1287209">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anose="020B0603020202020204" pitchFamily="34" charset="0"/>
                        </a:rPr>
                        <a:t>(THIS SIDEBAR WILL NOT PRINT)</a:t>
                      </a:r>
                      <a:endParaRPr lang="en-US" sz="4000" b="1" spc="600" dirty="0">
                        <a:solidFill>
                          <a:schemeClr val="bg1"/>
                        </a:solidFill>
                        <a:latin typeface="Trebuchet MS" panose="020B0603020202020204" pitchFamily="34" charset="0"/>
                      </a:endParaRPr>
                    </a:p>
                  </a:txBody>
                  <a:tcPr marL="182880" marT="137160">
                    <a:solidFill>
                      <a:srgbClr val="FFC000"/>
                    </a:solidFill>
                  </a:tcPr>
                </a:tc>
                <a:tc hMerge="1">
                  <a:tcPr/>
                </a:tc>
              </a:tr>
              <a:tr h="4597175">
                <a:tc gridSpan="2">
                  <a:txBody>
                    <a:bodyPr/>
                    <a:lstStyle/>
                    <a:p>
                      <a:pPr defTabSz="3765550"/>
                      <a:r>
                        <a:rPr lang="en-US" sz="2400" i="0" dirty="0">
                          <a:solidFill>
                            <a:srgbClr val="D9D9D9"/>
                          </a:solidFill>
                          <a:latin typeface="Arial" panose="020B0604020202020204"/>
                          <a:cs typeface="Arial" panose="020B0604020202020204"/>
                        </a:rPr>
                        <a:t>This PowerPoint template produces a </a:t>
                      </a:r>
                      <a:r>
                        <a:rPr lang="en-US" sz="2400" i="0" dirty="0">
                          <a:solidFill>
                            <a:srgbClr val="FFC000"/>
                          </a:solidFill>
                          <a:latin typeface="Arial" panose="020B0604020202020204"/>
                          <a:cs typeface="Arial" panose="020B0604020202020204"/>
                        </a:rPr>
                        <a:t>30"x40" </a:t>
                      </a:r>
                      <a:r>
                        <a:rPr lang="en-US" sz="24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2400" i="0" dirty="0">
                        <a:solidFill>
                          <a:srgbClr val="D9D9D9"/>
                        </a:solidFill>
                        <a:latin typeface="Arial" panose="020B0604020202020204"/>
                        <a:cs typeface="Arial" panose="020B0604020202020204"/>
                      </a:endParaRPr>
                    </a:p>
                    <a:p>
                      <a:pPr defTabSz="3765550"/>
                      <a:endParaRPr lang="en-US" sz="2400" i="0" dirty="0">
                        <a:solidFill>
                          <a:srgbClr val="D9D9D9"/>
                        </a:solidFill>
                        <a:latin typeface="Arial" panose="020B0604020202020204"/>
                        <a:cs typeface="Arial" panose="020B0604020202020204"/>
                      </a:endParaRPr>
                    </a:p>
                    <a:p>
                      <a:pPr defTabSz="3765550"/>
                      <a:r>
                        <a:rPr lang="en-US" sz="24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2400" i="0" dirty="0" err="1">
                          <a:solidFill>
                            <a:srgbClr val="FFC000"/>
                          </a:solidFill>
                          <a:latin typeface="Arial" panose="020B0604020202020204"/>
                          <a:cs typeface="Arial" panose="020B0604020202020204"/>
                        </a:rPr>
                        <a:t>PosterPresentations.com</a:t>
                      </a:r>
                      <a:r>
                        <a:rPr lang="en-US" sz="2400" i="0" dirty="0">
                          <a:solidFill>
                            <a:srgbClr val="D9D9D9"/>
                          </a:solidFill>
                          <a:latin typeface="Arial" panose="020B0604020202020204"/>
                          <a:cs typeface="Arial" panose="020B0604020202020204"/>
                        </a:rPr>
                        <a:t> and click on the  </a:t>
                      </a:r>
                      <a:r>
                        <a:rPr lang="en-US" sz="2400" i="0" dirty="0">
                          <a:solidFill>
                            <a:srgbClr val="FFC000"/>
                          </a:solidFill>
                          <a:latin typeface="Arial" panose="020B0604020202020204"/>
                          <a:cs typeface="Arial" panose="020B0604020202020204"/>
                        </a:rPr>
                        <a:t>HELP DESK</a:t>
                      </a:r>
                      <a:r>
                        <a:rPr lang="en-US" sz="2400" i="0" baseline="0" dirty="0">
                          <a:solidFill>
                            <a:srgbClr val="D9D9D9"/>
                          </a:solidFill>
                          <a:latin typeface="Arial" panose="020B0604020202020204"/>
                          <a:cs typeface="Arial" panose="020B0604020202020204"/>
                        </a:rPr>
                        <a:t> </a:t>
                      </a:r>
                      <a:r>
                        <a:rPr lang="en-US" sz="2400" i="0" dirty="0">
                          <a:solidFill>
                            <a:srgbClr val="D9D9D9"/>
                          </a:solidFill>
                          <a:latin typeface="Arial" panose="020B0604020202020204"/>
                          <a:cs typeface="Arial" panose="020B0604020202020204"/>
                        </a:rPr>
                        <a:t>tab.</a:t>
                      </a:r>
                      <a:endParaRPr lang="en-US" sz="2400" i="0" dirty="0">
                        <a:solidFill>
                          <a:srgbClr val="D9D9D9"/>
                        </a:solidFill>
                        <a:latin typeface="Arial" panose="020B0604020202020204"/>
                        <a:cs typeface="Arial" panose="020B0604020202020204"/>
                      </a:endParaRPr>
                    </a:p>
                    <a:p>
                      <a:pPr defTabSz="3765550"/>
                      <a:endParaRPr lang="en-US" sz="2400" i="0" dirty="0">
                        <a:solidFill>
                          <a:srgbClr val="D9D9D9"/>
                        </a:solidFill>
                        <a:latin typeface="Arial" panose="020B0604020202020204"/>
                        <a:cs typeface="Arial" panose="020B0604020202020204"/>
                      </a:endParaRPr>
                    </a:p>
                    <a:p>
                      <a:pPr defTabSz="3765550"/>
                      <a:r>
                        <a:rPr lang="en-US" sz="2400" i="0" dirty="0">
                          <a:solidFill>
                            <a:srgbClr val="D9D9D9"/>
                          </a:solidFill>
                          <a:latin typeface="Arial" panose="020B0604020202020204"/>
                          <a:cs typeface="Arial" panose="020B0604020202020204"/>
                        </a:rPr>
                        <a:t>To print your poster using our same-day professional printing service, go online to </a:t>
                      </a:r>
                      <a:r>
                        <a:rPr lang="en-US" sz="2400" i="0" dirty="0" err="1">
                          <a:solidFill>
                            <a:srgbClr val="FFC000"/>
                          </a:solidFill>
                          <a:latin typeface="Arial" panose="020B0604020202020204"/>
                          <a:cs typeface="Arial" panose="020B0604020202020204"/>
                        </a:rPr>
                        <a:t>PosterPresentations.com</a:t>
                      </a:r>
                      <a:r>
                        <a:rPr lang="en-US" sz="2400" i="0" dirty="0">
                          <a:solidFill>
                            <a:srgbClr val="D9D9D9"/>
                          </a:solidFill>
                          <a:latin typeface="Arial" panose="020B0604020202020204"/>
                          <a:cs typeface="Arial" panose="020B0604020202020204"/>
                        </a:rPr>
                        <a:t> and click on "</a:t>
                      </a:r>
                      <a:r>
                        <a:rPr lang="en-US" sz="2400" i="0" dirty="0">
                          <a:solidFill>
                            <a:srgbClr val="FFC000"/>
                          </a:solidFill>
                          <a:latin typeface="Arial" panose="020B0604020202020204"/>
                          <a:cs typeface="Arial" panose="020B0604020202020204"/>
                        </a:rPr>
                        <a:t>Order your poster</a:t>
                      </a:r>
                      <a:r>
                        <a:rPr lang="en-US" sz="2400" i="0" dirty="0">
                          <a:solidFill>
                            <a:srgbClr val="D9D9D9"/>
                          </a:solidFill>
                          <a:latin typeface="Arial" panose="020B0604020202020204"/>
                          <a:cs typeface="Arial" panose="020B0604020202020204"/>
                        </a:rPr>
                        <a:t>".</a:t>
                      </a:r>
                      <a:endParaRPr lang="en-US" sz="2400" b="1" dirty="0">
                        <a:solidFill>
                          <a:srgbClr val="D9D9D9"/>
                        </a:solidFill>
                        <a:latin typeface="Arial" panose="020B0604020202020204"/>
                        <a:cs typeface="Arial" panose="020B0604020202020204"/>
                      </a:endParaRPr>
                    </a:p>
                  </a:txBody>
                  <a:tcPr marL="182880" marT="137160">
                    <a:solidFill>
                      <a:srgbClr val="010101"/>
                    </a:solidFill>
                  </a:tcPr>
                </a:tc>
                <a:tc hMerge="1">
                  <a:tcPr>
                    <a:solidFill>
                      <a:schemeClr val="tx1">
                        <a:lumMod val="95000"/>
                        <a:lumOff val="5000"/>
                      </a:schemeClr>
                    </a:solidFill>
                  </a:tcPr>
                </a:tc>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8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Arial" panose="020B0604020202020204" pitchFamily="34" charset="0"/>
                          <a:cs typeface="Arial" panose="020B0604020202020204" pitchFamily="34" charset="0"/>
                        </a:rPr>
                        <a:t>This is a template for </a:t>
                      </a:r>
                      <a:endParaRPr lang="en-US" sz="2400" dirty="0">
                        <a:solidFill>
                          <a:schemeClr val="bg1"/>
                        </a:solidFill>
                        <a:latin typeface="Arial" panose="020B0604020202020204" pitchFamily="34" charset="0"/>
                        <a:cs typeface="Arial" panose="020B0604020202020204" pitchFamily="34" charset="0"/>
                      </a:endParaRPr>
                    </a:p>
                    <a:p>
                      <a:pPr marL="0" marR="0" lvl="0" indent="0" algn="ctr" defTabSz="48768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endParaRPr lang="en-US" sz="24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tr>
              <a:tr h="2991972">
                <a:tc>
                  <a:txBody>
                    <a:bodyPr/>
                    <a:lstStyle/>
                    <a:p>
                      <a:endParaRPr lang="en-US" sz="2400" dirty="0">
                        <a:solidFill>
                          <a:srgbClr val="1F3A4E"/>
                        </a:solidFill>
                      </a:endParaRPr>
                    </a:p>
                  </a:txBody>
                  <a:tcPr>
                    <a:blipFill rotWithShape="1">
                      <a:blip r:embed="rId7"/>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24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2451826">
                <a:tc>
                  <a:txBody>
                    <a:bodyPr/>
                    <a:lstStyle/>
                    <a:p>
                      <a:endParaRPr lang="en-US" sz="2400" dirty="0">
                        <a:solidFill>
                          <a:srgbClr val="1F3A4E"/>
                        </a:solidFill>
                      </a:endParaRPr>
                    </a:p>
                  </a:txBody>
                  <a:tcPr>
                    <a:solidFill>
                      <a:schemeClr val="tx1"/>
                    </a:solidFill>
                  </a:tcPr>
                </a:tc>
                <a:tc vMerge="1">
                  <a:tcPr/>
                </a:tc>
              </a:tr>
              <a:tr h="2359883">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2800" b="1" baseline="0" dirty="0">
                          <a:solidFill>
                            <a:srgbClr val="FFC000"/>
                          </a:solidFill>
                          <a:latin typeface="Arial" panose="020B0604020202020204" pitchFamily="34" charset="0"/>
                          <a:cs typeface="Arial" panose="020B0604020202020204" pitchFamily="34" charset="0"/>
                        </a:rPr>
                        <a:t>Ruler and Guides</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2400" b="0" baseline="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cPr marL="182880" marT="137160">
                    <a:solidFill>
                      <a:schemeClr val="tx1">
                        <a:lumMod val="95000"/>
                        <a:lumOff val="5000"/>
                      </a:schemeClr>
                    </a:solidFill>
                  </a:tcPr>
                </a:tc>
              </a:tr>
              <a:tr h="4658470">
                <a:tc>
                  <a:txBody>
                    <a:bodyPr/>
                    <a:lstStyle/>
                    <a:p>
                      <a:endParaRPr lang="en-US" sz="2400" dirty="0">
                        <a:solidFill>
                          <a:srgbClr val="1F3A4E"/>
                        </a:solidFill>
                      </a:endParaRPr>
                    </a:p>
                  </a:txBody>
                  <a:tcPr>
                    <a:blipFill rotWithShape="1">
                      <a:blip r:embed="rId8"/>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24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endParaRPr lang="en-US" sz="2800" b="1" dirty="0">
                        <a:solidFill>
                          <a:srgbClr val="FFC000"/>
                        </a:solidFill>
                        <a:latin typeface="Arial" panose="020B0604020202020204" pitchFamily="34" charset="0"/>
                        <a:cs typeface="Arial" panose="020B0604020202020204" pitchFamily="34" charset="0"/>
                      </a:endParaRP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24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cPr marL="182880" marT="137160">
                    <a:solidFill>
                      <a:srgbClr val="010101"/>
                    </a:solidFill>
                  </a:tcPr>
                </a:tc>
              </a:tr>
              <a:tr h="2451826">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800" b="1" noProof="0" dirty="0">
                          <a:solidFill>
                            <a:srgbClr val="FFC000"/>
                          </a:solidFill>
                          <a:latin typeface="Arial" panose="020B0604020202020204" pitchFamily="34" charset="0"/>
                          <a:cs typeface="Arial" panose="020B0604020202020204" pitchFamily="34" charset="0"/>
                        </a:rPr>
                        <a:t>Photos</a:t>
                      </a:r>
                      <a:endParaRPr lang="en-US" sz="28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24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182880" marT="137160">
                    <a:solidFill>
                      <a:srgbClr val="010101"/>
                    </a:solidFill>
                  </a:tcPr>
                </a:tc>
                <a:tc hMerge="1">
                  <a:tcPr/>
                </a:tc>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9"/>
                      <a:stretch>
                        <a:fillRect/>
                      </a:stretch>
                    </a:blipFill>
                  </a:tcPr>
                </a:tc>
                <a:tc hMerge="1">
                  <a:tcPr/>
                </a:tc>
              </a:tr>
              <a:tr h="134850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800" b="1" noProof="0" dirty="0">
                          <a:solidFill>
                            <a:srgbClr val="FFC000"/>
                          </a:solidFill>
                          <a:latin typeface="Arial" panose="020B0604020202020204"/>
                          <a:cs typeface="Arial" panose="020B0604020202020204"/>
                        </a:rPr>
                        <a:t>Quality check your graphics</a:t>
                      </a:r>
                      <a:endParaRPr lang="en-US" sz="28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24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2400" noProof="0" dirty="0">
                        <a:solidFill>
                          <a:srgbClr val="D9D9D9"/>
                        </a:solidFill>
                        <a:latin typeface="Arial" panose="020B0604020202020204"/>
                        <a:cs typeface="Arial" panose="020B0604020202020204"/>
                      </a:endParaRPr>
                    </a:p>
                  </a:txBody>
                  <a:tcPr marL="182880" marT="137160">
                    <a:solidFill>
                      <a:srgbClr val="010101"/>
                    </a:solidFill>
                  </a:tcPr>
                </a:tc>
                <a:tc hMerge="1">
                  <a:tcPr>
                    <a:solidFill>
                      <a:schemeClr val="tx1">
                        <a:lumMod val="95000"/>
                        <a:lumOff val="5000"/>
                      </a:schemeClr>
                    </a:solidFill>
                  </a:tcPr>
                </a:tc>
              </a:tr>
              <a:tr h="3204820">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400" noProof="0" dirty="0">
                        <a:solidFill>
                          <a:schemeClr val="bg1"/>
                        </a:solidFill>
                        <a:latin typeface="Arial" panose="020B0604020202020204"/>
                        <a:cs typeface="Arial" panose="020B0604020202020204"/>
                      </a:endParaRPr>
                    </a:p>
                  </a:txBody>
                  <a:tcPr marL="182880" marT="137160">
                    <a:blipFill rotWithShape="1">
                      <a:blip r:embed="rId10"/>
                      <a:stretch>
                        <a:fillRect/>
                      </a:stretch>
                    </a:blipFill>
                  </a:tcPr>
                </a:tc>
                <a:tc hMerge="1">
                  <a:tcPr/>
                </a:tc>
              </a:tr>
            </a:tbl>
          </a:graphicData>
        </a:graphic>
      </p:graphicFrame>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3765550" rtl="0" eaLnBrk="1" latinLnBrk="0" hangingPunct="1">
        <a:spcBef>
          <a:spcPct val="0"/>
        </a:spcBef>
        <a:buNone/>
        <a:defRPr sz="7500" kern="1200">
          <a:solidFill>
            <a:schemeClr val="bg1"/>
          </a:solidFill>
          <a:latin typeface="Trebuchet MS" panose="020B0603020202020204" pitchFamily="34" charset="0"/>
          <a:ea typeface="+mj-ea"/>
          <a:cs typeface="+mj-cs"/>
        </a:defRPr>
      </a:lvl1pPr>
    </p:titleStyle>
    <p:bodyStyle>
      <a:lvl1pPr marL="1412240" indent="-1412240" algn="l" defTabSz="3765550" rtl="0" eaLnBrk="1" latinLnBrk="0" hangingPunct="1">
        <a:spcBef>
          <a:spcPct val="20000"/>
        </a:spcBef>
        <a:buFont typeface="Arial" panose="020B0604020202020204" pitchFamily="34" charset="0"/>
        <a:buChar char="•"/>
        <a:defRPr sz="13200" kern="1200">
          <a:solidFill>
            <a:schemeClr val="tx1"/>
          </a:solidFill>
          <a:latin typeface="+mn-lt"/>
          <a:ea typeface="+mn-ea"/>
          <a:cs typeface="+mn-cs"/>
        </a:defRPr>
      </a:lvl1pPr>
      <a:lvl2pPr marL="3059430" indent="-1176655" algn="l" defTabSz="3765550" rtl="0" eaLnBrk="1" latinLnBrk="0" hangingPunct="1">
        <a:spcBef>
          <a:spcPct val="20000"/>
        </a:spcBef>
        <a:buFont typeface="Arial" panose="020B0604020202020204" pitchFamily="34" charset="0"/>
        <a:buChar char="–"/>
        <a:defRPr sz="11600" kern="1200">
          <a:solidFill>
            <a:schemeClr val="tx1"/>
          </a:solidFill>
          <a:latin typeface="+mn-lt"/>
          <a:ea typeface="+mn-ea"/>
          <a:cs typeface="+mn-cs"/>
        </a:defRPr>
      </a:lvl2pPr>
      <a:lvl3pPr marL="4706620" indent="-941070" algn="l" defTabSz="3765550" rtl="0" eaLnBrk="1" latinLnBrk="0" hangingPunct="1">
        <a:spcBef>
          <a:spcPct val="20000"/>
        </a:spcBef>
        <a:buFont typeface="Arial" panose="020B0604020202020204" pitchFamily="34" charset="0"/>
        <a:buChar char="•"/>
        <a:defRPr sz="9900" kern="1200">
          <a:solidFill>
            <a:schemeClr val="tx1"/>
          </a:solidFill>
          <a:latin typeface="+mn-lt"/>
          <a:ea typeface="+mn-ea"/>
          <a:cs typeface="+mn-cs"/>
        </a:defRPr>
      </a:lvl3pPr>
      <a:lvl4pPr marL="658939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4pPr>
      <a:lvl5pPr marL="847217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5pPr>
      <a:lvl6pPr marL="1035494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6pPr>
      <a:lvl7pPr marL="1223772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7pPr>
      <a:lvl8pPr marL="1411986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8pPr>
      <a:lvl9pPr marL="1600263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9pPr>
    </p:bodyStyle>
    <p:otherStyle>
      <a:defPPr>
        <a:defRPr lang="en-US"/>
      </a:defPPr>
      <a:lvl1pPr marL="0" algn="l" defTabSz="3765550" rtl="0" eaLnBrk="1" latinLnBrk="0" hangingPunct="1">
        <a:defRPr sz="7400" kern="1200">
          <a:solidFill>
            <a:schemeClr val="tx1"/>
          </a:solidFill>
          <a:latin typeface="+mn-lt"/>
          <a:ea typeface="+mn-ea"/>
          <a:cs typeface="+mn-cs"/>
        </a:defRPr>
      </a:lvl1pPr>
      <a:lvl2pPr marL="1882775" algn="l" defTabSz="3765550" rtl="0" eaLnBrk="1" latinLnBrk="0" hangingPunct="1">
        <a:defRPr sz="7400" kern="1200">
          <a:solidFill>
            <a:schemeClr val="tx1"/>
          </a:solidFill>
          <a:latin typeface="+mn-lt"/>
          <a:ea typeface="+mn-ea"/>
          <a:cs typeface="+mn-cs"/>
        </a:defRPr>
      </a:lvl2pPr>
      <a:lvl3pPr marL="3765550" algn="l" defTabSz="3765550" rtl="0" eaLnBrk="1" latinLnBrk="0" hangingPunct="1">
        <a:defRPr sz="7400" kern="1200">
          <a:solidFill>
            <a:schemeClr val="tx1"/>
          </a:solidFill>
          <a:latin typeface="+mn-lt"/>
          <a:ea typeface="+mn-ea"/>
          <a:cs typeface="+mn-cs"/>
        </a:defRPr>
      </a:lvl3pPr>
      <a:lvl4pPr marL="5648325" algn="l" defTabSz="3765550" rtl="0" eaLnBrk="1" latinLnBrk="0" hangingPunct="1">
        <a:defRPr sz="7400" kern="1200">
          <a:solidFill>
            <a:schemeClr val="tx1"/>
          </a:solidFill>
          <a:latin typeface="+mn-lt"/>
          <a:ea typeface="+mn-ea"/>
          <a:cs typeface="+mn-cs"/>
        </a:defRPr>
      </a:lvl4pPr>
      <a:lvl5pPr marL="7530465" algn="l" defTabSz="3765550" rtl="0" eaLnBrk="1" latinLnBrk="0" hangingPunct="1">
        <a:defRPr sz="7400" kern="1200">
          <a:solidFill>
            <a:schemeClr val="tx1"/>
          </a:solidFill>
          <a:latin typeface="+mn-lt"/>
          <a:ea typeface="+mn-ea"/>
          <a:cs typeface="+mn-cs"/>
        </a:defRPr>
      </a:lvl5pPr>
      <a:lvl6pPr marL="9413240" algn="l" defTabSz="3765550" rtl="0" eaLnBrk="1" latinLnBrk="0" hangingPunct="1">
        <a:defRPr sz="7400" kern="1200">
          <a:solidFill>
            <a:schemeClr val="tx1"/>
          </a:solidFill>
          <a:latin typeface="+mn-lt"/>
          <a:ea typeface="+mn-ea"/>
          <a:cs typeface="+mn-cs"/>
        </a:defRPr>
      </a:lvl6pPr>
      <a:lvl7pPr marL="11296015" algn="l" defTabSz="3765550" rtl="0" eaLnBrk="1" latinLnBrk="0" hangingPunct="1">
        <a:defRPr sz="7400" kern="1200">
          <a:solidFill>
            <a:schemeClr val="tx1"/>
          </a:solidFill>
          <a:latin typeface="+mn-lt"/>
          <a:ea typeface="+mn-ea"/>
          <a:cs typeface="+mn-cs"/>
        </a:defRPr>
      </a:lvl7pPr>
      <a:lvl8pPr marL="13178790" algn="l" defTabSz="3765550" rtl="0" eaLnBrk="1" latinLnBrk="0" hangingPunct="1">
        <a:defRPr sz="7400" kern="1200">
          <a:solidFill>
            <a:schemeClr val="tx1"/>
          </a:solidFill>
          <a:latin typeface="+mn-lt"/>
          <a:ea typeface="+mn-ea"/>
          <a:cs typeface="+mn-cs"/>
        </a:defRPr>
      </a:lvl8pPr>
      <a:lvl9pPr marL="15061565" algn="l" defTabSz="3765550"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panose="020B0604020202020204" pitchFamily="34" charset="0"/>
              </a:rPr>
              <a:t>RESEARCH POSTER PRESENTATION DESIGN © 2019</a:t>
            </a:r>
            <a:endParaRPr lang="en-US" sz="60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1050" b="1" dirty="0">
                <a:solidFill>
                  <a:schemeClr val="bg1">
                    <a:lumMod val="75000"/>
                  </a:schemeClr>
                </a:solidFill>
                <a:latin typeface="Arial" panose="020B0604020202020204" pitchFamily="34" charset="0"/>
              </a:rPr>
              <a:t>www.PosterPresentations.com</a:t>
            </a:r>
            <a:endParaRPr lang="en-US" sz="1050" b="1" dirty="0">
              <a:solidFill>
                <a:schemeClr val="bg1">
                  <a:lumMod val="75000"/>
                </a:schemeClr>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3765550" rtl="0" eaLnBrk="1" latinLnBrk="0" hangingPunct="1">
        <a:spcBef>
          <a:spcPct val="0"/>
        </a:spcBef>
        <a:buNone/>
        <a:defRPr sz="7500" kern="1200">
          <a:solidFill>
            <a:schemeClr val="bg1"/>
          </a:solidFill>
          <a:latin typeface="Trebuchet MS" panose="020B0603020202020204" pitchFamily="34" charset="0"/>
          <a:ea typeface="+mj-ea"/>
          <a:cs typeface="+mj-cs"/>
        </a:defRPr>
      </a:lvl1pPr>
    </p:titleStyle>
    <p:bodyStyle>
      <a:lvl1pPr marL="1412240" indent="-1412240" algn="l" defTabSz="3765550" rtl="0" eaLnBrk="1" latinLnBrk="0" hangingPunct="1">
        <a:spcBef>
          <a:spcPct val="20000"/>
        </a:spcBef>
        <a:buFont typeface="Arial" panose="020B0604020202020204" pitchFamily="34" charset="0"/>
        <a:buChar char="•"/>
        <a:defRPr sz="13200" kern="1200">
          <a:solidFill>
            <a:schemeClr val="tx1"/>
          </a:solidFill>
          <a:latin typeface="+mn-lt"/>
          <a:ea typeface="+mn-ea"/>
          <a:cs typeface="+mn-cs"/>
        </a:defRPr>
      </a:lvl1pPr>
      <a:lvl2pPr marL="3059430" indent="-1176655" algn="l" defTabSz="3765550" rtl="0" eaLnBrk="1" latinLnBrk="0" hangingPunct="1">
        <a:spcBef>
          <a:spcPct val="20000"/>
        </a:spcBef>
        <a:buFont typeface="Arial" panose="020B0604020202020204" pitchFamily="34" charset="0"/>
        <a:buChar char="–"/>
        <a:defRPr sz="11600" kern="1200">
          <a:solidFill>
            <a:schemeClr val="tx1"/>
          </a:solidFill>
          <a:latin typeface="+mn-lt"/>
          <a:ea typeface="+mn-ea"/>
          <a:cs typeface="+mn-cs"/>
        </a:defRPr>
      </a:lvl2pPr>
      <a:lvl3pPr marL="4706620" indent="-941070" algn="l" defTabSz="3765550" rtl="0" eaLnBrk="1" latinLnBrk="0" hangingPunct="1">
        <a:spcBef>
          <a:spcPct val="20000"/>
        </a:spcBef>
        <a:buFont typeface="Arial" panose="020B0604020202020204" pitchFamily="34" charset="0"/>
        <a:buChar char="•"/>
        <a:defRPr sz="9900" kern="1200">
          <a:solidFill>
            <a:schemeClr val="tx1"/>
          </a:solidFill>
          <a:latin typeface="+mn-lt"/>
          <a:ea typeface="+mn-ea"/>
          <a:cs typeface="+mn-cs"/>
        </a:defRPr>
      </a:lvl3pPr>
      <a:lvl4pPr marL="658939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4pPr>
      <a:lvl5pPr marL="847217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5pPr>
      <a:lvl6pPr marL="1035494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6pPr>
      <a:lvl7pPr marL="1223772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7pPr>
      <a:lvl8pPr marL="14119860"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8pPr>
      <a:lvl9pPr marL="16002635" indent="-941070" algn="l" defTabSz="3765550" rtl="0" eaLnBrk="1" latinLnBrk="0" hangingPunct="1">
        <a:spcBef>
          <a:spcPct val="20000"/>
        </a:spcBef>
        <a:buFont typeface="Arial" panose="020B0604020202020204" pitchFamily="34" charset="0"/>
        <a:buChar char="•"/>
        <a:defRPr sz="8300" kern="1200">
          <a:solidFill>
            <a:schemeClr val="tx1"/>
          </a:solidFill>
          <a:latin typeface="+mn-lt"/>
          <a:ea typeface="+mn-ea"/>
          <a:cs typeface="+mn-cs"/>
        </a:defRPr>
      </a:lvl9pPr>
    </p:bodyStyle>
    <p:otherStyle>
      <a:defPPr>
        <a:defRPr lang="en-US"/>
      </a:defPPr>
      <a:lvl1pPr marL="0" algn="l" defTabSz="3765550" rtl="0" eaLnBrk="1" latinLnBrk="0" hangingPunct="1">
        <a:defRPr sz="7400" kern="1200">
          <a:solidFill>
            <a:schemeClr val="tx1"/>
          </a:solidFill>
          <a:latin typeface="+mn-lt"/>
          <a:ea typeface="+mn-ea"/>
          <a:cs typeface="+mn-cs"/>
        </a:defRPr>
      </a:lvl1pPr>
      <a:lvl2pPr marL="1882775" algn="l" defTabSz="3765550" rtl="0" eaLnBrk="1" latinLnBrk="0" hangingPunct="1">
        <a:defRPr sz="7400" kern="1200">
          <a:solidFill>
            <a:schemeClr val="tx1"/>
          </a:solidFill>
          <a:latin typeface="+mn-lt"/>
          <a:ea typeface="+mn-ea"/>
          <a:cs typeface="+mn-cs"/>
        </a:defRPr>
      </a:lvl2pPr>
      <a:lvl3pPr marL="3765550" algn="l" defTabSz="3765550" rtl="0" eaLnBrk="1" latinLnBrk="0" hangingPunct="1">
        <a:defRPr sz="7400" kern="1200">
          <a:solidFill>
            <a:schemeClr val="tx1"/>
          </a:solidFill>
          <a:latin typeface="+mn-lt"/>
          <a:ea typeface="+mn-ea"/>
          <a:cs typeface="+mn-cs"/>
        </a:defRPr>
      </a:lvl3pPr>
      <a:lvl4pPr marL="5648325" algn="l" defTabSz="3765550" rtl="0" eaLnBrk="1" latinLnBrk="0" hangingPunct="1">
        <a:defRPr sz="7400" kern="1200">
          <a:solidFill>
            <a:schemeClr val="tx1"/>
          </a:solidFill>
          <a:latin typeface="+mn-lt"/>
          <a:ea typeface="+mn-ea"/>
          <a:cs typeface="+mn-cs"/>
        </a:defRPr>
      </a:lvl4pPr>
      <a:lvl5pPr marL="7530465" algn="l" defTabSz="3765550" rtl="0" eaLnBrk="1" latinLnBrk="0" hangingPunct="1">
        <a:defRPr sz="7400" kern="1200">
          <a:solidFill>
            <a:schemeClr val="tx1"/>
          </a:solidFill>
          <a:latin typeface="+mn-lt"/>
          <a:ea typeface="+mn-ea"/>
          <a:cs typeface="+mn-cs"/>
        </a:defRPr>
      </a:lvl5pPr>
      <a:lvl6pPr marL="9413240" algn="l" defTabSz="3765550" rtl="0" eaLnBrk="1" latinLnBrk="0" hangingPunct="1">
        <a:defRPr sz="7400" kern="1200">
          <a:solidFill>
            <a:schemeClr val="tx1"/>
          </a:solidFill>
          <a:latin typeface="+mn-lt"/>
          <a:ea typeface="+mn-ea"/>
          <a:cs typeface="+mn-cs"/>
        </a:defRPr>
      </a:lvl6pPr>
      <a:lvl7pPr marL="11296015" algn="l" defTabSz="3765550" rtl="0" eaLnBrk="1" latinLnBrk="0" hangingPunct="1">
        <a:defRPr sz="7400" kern="1200">
          <a:solidFill>
            <a:schemeClr val="tx1"/>
          </a:solidFill>
          <a:latin typeface="+mn-lt"/>
          <a:ea typeface="+mn-ea"/>
          <a:cs typeface="+mn-cs"/>
        </a:defRPr>
      </a:lvl7pPr>
      <a:lvl8pPr marL="13178790" algn="l" defTabSz="3765550" rtl="0" eaLnBrk="1" latinLnBrk="0" hangingPunct="1">
        <a:defRPr sz="7400" kern="1200">
          <a:solidFill>
            <a:schemeClr val="tx1"/>
          </a:solidFill>
          <a:latin typeface="+mn-lt"/>
          <a:ea typeface="+mn-ea"/>
          <a:cs typeface="+mn-cs"/>
        </a:defRPr>
      </a:lvl8pPr>
      <a:lvl9pPr marL="15061565" algn="l" defTabSz="3765550"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565150" y="5716905"/>
            <a:ext cx="12957175" cy="5951220"/>
          </a:xfrm>
        </p:spPr>
        <p:txBody>
          <a:bodyPr>
            <a:noAutofit/>
          </a:bodyPr>
          <a:lstStyle/>
          <a:p>
            <a:r>
              <a:rPr lang="en-US" altLang="zh-CN"/>
              <a:t>Smart Route Planning: Optimize and adjust routes based on user fitness, experience, weather, and real-time conditions.</a:t>
            </a:r>
            <a:endParaRPr lang="en-US" altLang="zh-CN"/>
          </a:p>
          <a:p>
            <a:r>
              <a:rPr lang="en-US" altLang="zh-CN"/>
              <a:t>Live Route Adjustments: Adapt plans dynamically using real-time weather, terrain, and crowd data.</a:t>
            </a:r>
            <a:endParaRPr lang="en-US" altLang="zh-CN"/>
          </a:p>
          <a:p>
            <a:r>
              <a:rPr lang="en-US" altLang="zh-CN"/>
              <a:t>Personalized Gear &amp; Trip Suggestions: Recommend suitable gear and itineraries based on terrain, weather, and user health data (steps, heart rate, oxygen levels).</a:t>
            </a:r>
            <a:endParaRPr lang="en-US" altLang="zh-CN"/>
          </a:p>
          <a:p>
            <a:r>
              <a:rPr lang="en-US" altLang="zh-CN"/>
              <a:t>Offline Mode: Enable route access and navigation without an internet connection.</a:t>
            </a:r>
            <a:endParaRPr lang="en-US" altLang="zh-CN"/>
          </a:p>
          <a:p>
            <a:r>
              <a:rPr lang="en-US" altLang="zh-CN"/>
              <a:t>AI-Powered Navigation: Offer 3D maps, elevation details, and AR-based guidance for better orientation.</a:t>
            </a:r>
            <a:endParaRPr lang="en-US" altLang="zh-CN"/>
          </a:p>
          <a:p>
            <a:r>
              <a:rPr lang="en-US" altLang="zh-CN"/>
              <a:t>Safety Features: Provide emergency alerts, one-tap SOS, route deviation warnings, and automatic health anomaly detection.</a:t>
            </a:r>
            <a:endParaRPr lang="en-US" altLang="zh-CN"/>
          </a:p>
          <a:p>
            <a:r>
              <a:rPr lang="en-US" altLang="zh-CN"/>
              <a:t>Smart Assistant: Support text, voice, and image-based interactions for real-time guidance.</a:t>
            </a:r>
            <a:endParaRPr lang="en-US" altLang="zh-CN"/>
          </a:p>
          <a:p>
            <a:r>
              <a:rPr lang="en-US" altLang="zh-CN"/>
              <a:t>Community &amp; User Contributions: Allow users to share experiences, discuss routes, and upload custom trails for AI optimization.</a:t>
            </a:r>
            <a:endParaRPr lang="en-US" altLang="zh-CN"/>
          </a:p>
          <a:p>
            <a:r>
              <a:rPr lang="en-US" altLang="zh-CN"/>
              <a:t>Intelligent Route Generation: AI creates safe and customized hiking routes based on user preferences and safety assessments.</a:t>
            </a:r>
            <a:endParaRPr lang="en-US" altLang="zh-CN"/>
          </a:p>
        </p:txBody>
      </p:sp>
      <p:sp>
        <p:nvSpPr>
          <p:cNvPr id="18" name="Text Placeholder 17"/>
          <p:cNvSpPr>
            <a:spLocks noGrp="1"/>
          </p:cNvSpPr>
          <p:nvPr>
            <p:ph type="body" sz="quarter" idx="11"/>
          </p:nvPr>
        </p:nvSpPr>
        <p:spPr>
          <a:xfrm>
            <a:off x="576465" y="5021021"/>
            <a:ext cx="12946061" cy="694690"/>
          </a:xfrm>
        </p:spPr>
        <p:txBody>
          <a:bodyPr/>
          <a:lstStyle/>
          <a:p>
            <a:r>
              <a:rPr lang="en-US" dirty="0"/>
              <a:t>REQUIREMENT</a:t>
            </a:r>
            <a:endParaRPr lang="en-US" dirty="0"/>
          </a:p>
        </p:txBody>
      </p:sp>
      <p:sp>
        <p:nvSpPr>
          <p:cNvPr id="21" name="Text Placeholder 20"/>
          <p:cNvSpPr>
            <a:spLocks noGrp="1"/>
          </p:cNvSpPr>
          <p:nvPr>
            <p:ph type="body" sz="quarter" idx="20"/>
          </p:nvPr>
        </p:nvSpPr>
        <p:spPr>
          <a:xfrm>
            <a:off x="612022" y="26188046"/>
            <a:ext cx="12949224" cy="694690"/>
          </a:xfrm>
        </p:spPr>
        <p:txBody>
          <a:bodyPr/>
          <a:lstStyle/>
          <a:p>
            <a:r>
              <a:rPr lang="en-US"/>
              <a:t>RESULT</a:t>
            </a:r>
            <a:endParaRPr lang="en-US"/>
          </a:p>
        </p:txBody>
      </p:sp>
      <p:sp>
        <p:nvSpPr>
          <p:cNvPr id="22" name="Text Placeholder 21"/>
          <p:cNvSpPr>
            <a:spLocks noGrp="1"/>
          </p:cNvSpPr>
          <p:nvPr>
            <p:ph type="body" sz="quarter" idx="25"/>
          </p:nvPr>
        </p:nvSpPr>
        <p:spPr>
          <a:xfrm>
            <a:off x="13846557" y="5022290"/>
            <a:ext cx="12945893" cy="694690"/>
          </a:xfrm>
        </p:spPr>
        <p:txBody>
          <a:bodyPr/>
          <a:lstStyle/>
          <a:p>
            <a:r>
              <a:rPr lang="en-US"/>
              <a:t>METHODOLOGY</a:t>
            </a:r>
            <a:endParaRPr lang="en-US"/>
          </a:p>
        </p:txBody>
      </p:sp>
      <p:sp>
        <p:nvSpPr>
          <p:cNvPr id="23" name="Text Placeholder 22"/>
          <p:cNvSpPr>
            <a:spLocks noGrp="1"/>
          </p:cNvSpPr>
          <p:nvPr>
            <p:ph type="body" sz="quarter" idx="26"/>
          </p:nvPr>
        </p:nvSpPr>
        <p:spPr>
          <a:xfrm>
            <a:off x="13856970" y="5740400"/>
            <a:ext cx="12945745" cy="8971915"/>
          </a:xfrm>
        </p:spPr>
        <p:txBody>
          <a:bodyPr>
            <a:noAutofit/>
          </a:bodyPr>
          <a:lstStyle/>
          <a:p>
            <a:r>
              <a:rPr lang="en-US" altLang="zh-CN"/>
              <a:t>Our interaction design follows the interaction design lifecycle model [1], iteratively performing four basic activities (requirements discovery, alternative solution design, prototyping, and evaluation). </a:t>
            </a:r>
            <a:r>
              <a:rPr lang="zh-CN" altLang="en-US"/>
              <a:t>🔵</a:t>
            </a:r>
            <a:r>
              <a:rPr lang="en-US" altLang="zh-CN"/>
              <a:t> To describe the requirements, we had three team members create an atomic requirements shell, two user descriptions, and a scenario. Through the communication in weekly meetings, our team clarified the specific demand space and understood the description of the system content to be developed, including function, non-function, data, environment and user requirements.</a:t>
            </a:r>
            <a:endParaRPr lang="en-US" altLang="zh-CN"/>
          </a:p>
          <a:p>
            <a:r>
              <a:rPr lang="en-US" altLang="zh-CN"/>
              <a:t>In terms of data collection, our team conducted questionnaires and interviewed a series of people. To bring the requirements to life, we designed open-ended questions and multiple choice questions to get input on a variety of situations. </a:t>
            </a:r>
            <a:r>
              <a:rPr lang="zh-CN" altLang="en-US"/>
              <a:t>🟧</a:t>
            </a:r>
            <a:r>
              <a:rPr lang="en-US" altLang="zh-CN"/>
              <a:t> When designing the system, we explored several alternative designs to ensure that the final solution effectively met user needs and project objectives</a:t>
            </a:r>
            <a:endParaRPr lang="en-US" altLang="zh-CN"/>
          </a:p>
          <a:p>
            <a:r>
              <a:rPr lang="en-US" altLang="zh-CN"/>
              <a:t>In order to evaluate the  system</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The questionnaire combined closed-ended form and open-ended form and was disseminated by e-mail and friend circle.</a:t>
            </a:r>
            <a:endParaRPr lang="en-US" altLang="zh-CN"/>
          </a:p>
          <a:p>
            <a:r>
              <a:rPr lang="en-US" altLang="zh-CN"/>
              <a:t>Due to the inability to delve deeper and further explore the issues in the online questionnaire, we invited 20 individuals who completed the online questionnaire to conduct offline interviews.</a:t>
            </a:r>
            <a:endParaRPr lang="en-US" altLang="zh-CN"/>
          </a:p>
          <a:p>
            <a:r>
              <a:rPr lang="en-US" altLang="zh-CN"/>
              <a:t>In the requirement mock test, 12 interviewees are selected to conduct onsite requirement testing in the school’s supermarket.</a:t>
            </a:r>
            <a:endParaRPr lang="en-US" altLang="zh-CN"/>
          </a:p>
          <a:p>
            <a:r>
              <a:rPr lang="en-US" altLang="zh-CN"/>
              <a:t>Two experts have been invited to participate in the evaluation of our Health+ system.</a:t>
            </a:r>
            <a:endParaRPr lang="en-US" altLang="zh-CN"/>
          </a:p>
          <a:p>
            <a:r>
              <a:rPr lang="en-US" altLang="zh-CN"/>
              <a:t>In order to better meet the current market expectations and requirements, I also conducted two rounds of walkthrough based on Keep, a fitness software, to explore its advantages and disadvantages.</a:t>
            </a:r>
            <a:endParaRPr lang="en-US" altLang="zh-CN"/>
          </a:p>
          <a:p>
            <a:r>
              <a:rPr lang="en-US" altLang="zh-CN"/>
              <a:t>The first round of walkthrough is case introduction and observation, the second walkthrough is heuristic evaluation .</a:t>
            </a:r>
            <a:endParaRPr lang="en-US" altLang="zh-CN"/>
          </a:p>
        </p:txBody>
      </p:sp>
      <p:sp>
        <p:nvSpPr>
          <p:cNvPr id="26" name="Text Placeholder 25"/>
          <p:cNvSpPr>
            <a:spLocks noGrp="1"/>
          </p:cNvSpPr>
          <p:nvPr>
            <p:ph type="body" sz="quarter" idx="29"/>
          </p:nvPr>
        </p:nvSpPr>
        <p:spPr>
          <a:xfrm>
            <a:off x="13866877" y="18381606"/>
            <a:ext cx="12935857" cy="694690"/>
          </a:xfrm>
        </p:spPr>
        <p:txBody>
          <a:bodyPr/>
          <a:lstStyle/>
          <a:p>
            <a:r>
              <a:rPr lang="en-US"/>
              <a:t>DATA ANALYSIS</a:t>
            </a:r>
            <a:endParaRPr lang="en-US"/>
          </a:p>
        </p:txBody>
      </p:sp>
      <p:sp>
        <p:nvSpPr>
          <p:cNvPr id="27" name="Text Placeholder 26"/>
          <p:cNvSpPr>
            <a:spLocks noGrp="1"/>
          </p:cNvSpPr>
          <p:nvPr>
            <p:ph type="body" sz="quarter" idx="30"/>
          </p:nvPr>
        </p:nvSpPr>
        <p:spPr>
          <a:xfrm>
            <a:off x="13859892" y="19278443"/>
            <a:ext cx="12942336" cy="2237740"/>
          </a:xfrm>
        </p:spPr>
        <p:txBody>
          <a:bodyPr/>
          <a:lstStyle/>
          <a:p>
            <a:r>
              <a:rPr lang="en-US" altLang="zh-CN"/>
              <a:t>We collect 76 questionnaires and 20 interviews results to do the data collection, then analyzed and evaluated the results. From the conclusions, we made several iterative designs and improvements based on them. When we do the evaluation part we also add a requirement test, which lead the participants to the market to interview them about the use scenes of software. Moreover, we ask some of the experts for the advice and feedback data of our project</a:t>
            </a:r>
            <a:endParaRPr lang="en-US" altLang="zh-CN"/>
          </a:p>
        </p:txBody>
      </p:sp>
      <p:sp>
        <p:nvSpPr>
          <p:cNvPr id="28" name="Text Placeholder 27"/>
          <p:cNvSpPr>
            <a:spLocks noGrp="1"/>
          </p:cNvSpPr>
          <p:nvPr>
            <p:ph type="body" sz="quarter" idx="96"/>
          </p:nvPr>
        </p:nvSpPr>
        <p:spPr>
          <a:xfrm>
            <a:off x="603854" y="26994452"/>
            <a:ext cx="12957406" cy="1868170"/>
          </a:xfrm>
        </p:spPr>
        <p:txBody>
          <a:bodyPr/>
          <a:lstStyle/>
          <a:p>
            <a:r>
              <a:rPr lang="en-US" altLang="zh-CN"/>
              <a:t>Our group's prototype design basically covers all user functional requirements, and ultimately focuses on user needs, constantly iterating and improving. In addition, our prototype design maintains simplicity and clarity, avoiding excessive complex functions and redundant design elements, while maintaining consistency, improving user experience, reducing user confusion, and learning costs.</a:t>
            </a:r>
            <a:endParaRPr lang="en-US" altLang="zh-CN"/>
          </a:p>
        </p:txBody>
      </p:sp>
      <p:sp>
        <p:nvSpPr>
          <p:cNvPr id="29" name="Text Placeholder 28"/>
          <p:cNvSpPr>
            <a:spLocks noGrp="1"/>
          </p:cNvSpPr>
          <p:nvPr>
            <p:ph type="body" sz="quarter" idx="150"/>
          </p:nvPr>
        </p:nvSpPr>
        <p:spPr/>
        <p:txBody>
          <a:bodyPr/>
          <a:lstStyle/>
          <a:p>
            <a:endParaRPr lang="en-US" dirty="0">
              <a:solidFill>
                <a:schemeClr val="accent5">
                  <a:lumMod val="50000"/>
                </a:schemeClr>
              </a:solidFill>
            </a:endParaRPr>
          </a:p>
        </p:txBody>
      </p:sp>
      <p:sp>
        <p:nvSpPr>
          <p:cNvPr id="30" name="Text Placeholder 29"/>
          <p:cNvSpPr>
            <a:spLocks noGrp="1"/>
          </p:cNvSpPr>
          <p:nvPr>
            <p:ph type="body" sz="quarter" idx="151"/>
          </p:nvPr>
        </p:nvSpPr>
        <p:spPr/>
        <p:txBody>
          <a:bodyPr>
            <a:normAutofit fontScale="62500"/>
          </a:bodyPr>
          <a:lstStyle/>
          <a:p>
            <a:r>
              <a:rPr lang="en-US" altLang="zh-CN">
                <a:solidFill>
                  <a:schemeClr val="accent5">
                    <a:lumMod val="50000"/>
                  </a:schemeClr>
                </a:solidFill>
              </a:rPr>
              <a:t>Hengqi.Liang  Chengyang.Song  Enze.Zhou  Boyan.Li  Yatao.Ouyang</a:t>
            </a:r>
            <a:endParaRPr lang="en-US" altLang="zh-CN">
              <a:solidFill>
                <a:schemeClr val="accent5">
                  <a:lumMod val="50000"/>
                </a:schemeClr>
              </a:solidFill>
            </a:endParaRPr>
          </a:p>
        </p:txBody>
      </p:sp>
      <p:sp>
        <p:nvSpPr>
          <p:cNvPr id="31" name="Text Placeholder 30"/>
          <p:cNvSpPr>
            <a:spLocks noGrp="1"/>
          </p:cNvSpPr>
          <p:nvPr>
            <p:ph type="body" sz="quarter" idx="153"/>
          </p:nvPr>
        </p:nvSpPr>
        <p:spPr/>
        <p:txBody>
          <a:bodyPr>
            <a:normAutofit fontScale="82500"/>
          </a:bodyPr>
          <a:lstStyle/>
          <a:p>
            <a:r>
              <a:rPr lang="en-US" b="1">
                <a:solidFill>
                  <a:schemeClr val="accent5">
                    <a:lumMod val="50000"/>
                  </a:schemeClr>
                </a:solidFill>
              </a:rPr>
              <a:t>T</a:t>
            </a:r>
            <a:r>
              <a:rPr lang="en-US" b="1">
                <a:solidFill>
                  <a:schemeClr val="accent5">
                    <a:lumMod val="50000"/>
                  </a:schemeClr>
                </a:solidFill>
              </a:rPr>
              <a:t>raiBlazer</a:t>
            </a:r>
            <a:endParaRPr lang="en-US" b="1">
              <a:solidFill>
                <a:schemeClr val="accent5">
                  <a:lumMod val="50000"/>
                </a:schemeClr>
              </a:solidFill>
            </a:endParaRPr>
          </a:p>
        </p:txBody>
      </p:sp>
      <p:pic>
        <p:nvPicPr>
          <p:cNvPr id="2" name="图片 1"/>
          <p:cNvPicPr>
            <a:picLocks noChangeAspect="1"/>
          </p:cNvPicPr>
          <p:nvPr/>
        </p:nvPicPr>
        <p:blipFill>
          <a:blip r:embed="rId1"/>
          <a:stretch>
            <a:fillRect/>
          </a:stretch>
        </p:blipFill>
        <p:spPr>
          <a:xfrm>
            <a:off x="576580" y="12196445"/>
            <a:ext cx="5788660" cy="4323715"/>
          </a:xfrm>
          <a:prstGeom prst="rect">
            <a:avLst/>
          </a:prstGeom>
        </p:spPr>
      </p:pic>
      <p:sp>
        <p:nvSpPr>
          <p:cNvPr id="4" name="文本框 3"/>
          <p:cNvSpPr txBox="1"/>
          <p:nvPr/>
        </p:nvSpPr>
        <p:spPr>
          <a:xfrm>
            <a:off x="576580" y="20889595"/>
            <a:ext cx="3614420" cy="4286250"/>
          </a:xfrm>
          <a:prstGeom prst="rect">
            <a:avLst/>
          </a:prstGeom>
          <a:noFill/>
        </p:spPr>
        <p:txBody>
          <a:bodyPr wrap="square" rtlCol="0">
            <a:noAutofit/>
          </a:bodyPr>
          <a:p>
            <a:r>
              <a:rPr lang="en-US" altLang="zh-CN" sz="2400" dirty="0">
                <a:latin typeface="Times New Roman" panose="02020603050405020304" pitchFamily="18" charset="0"/>
                <a:cs typeface="Times New Roman" panose="02020603050405020304" pitchFamily="18" charset="0"/>
              </a:rPr>
              <a:t>Name: Alex</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Work: Software Engineer &amp; Hiking Enthusiast</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Age: 32</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Location: Denver</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Thinking: 85%</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Extrovert: 50%</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Feeling: 60%</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Perceiving: 70%</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Judging: 65%</a:t>
            </a:r>
            <a:endParaRPr lang="en-US" altLang="zh-CN" sz="24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4191000" y="21010245"/>
            <a:ext cx="9331325" cy="4165600"/>
          </a:xfrm>
          <a:prstGeom prst="rect">
            <a:avLst/>
          </a:prstGeom>
          <a:noFill/>
        </p:spPr>
        <p:txBody>
          <a:bodyPr wrap="square" rtlCol="0">
            <a:noAutofit/>
          </a:bodyPr>
          <a:p>
            <a:r>
              <a:rPr lang="en-US" altLang="zh-CN" sz="240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Scenario 1</a:t>
            </a:r>
            <a:endParaRPr lang="en-US" altLang="zh-CN" sz="240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As an outdoor enthusiast, I need a smart route planning feature that considers my fitness level, experience, and weather conditions to recommend the best hiking trails. This helps me avoid overly difficult or unsafe routes.</a:t>
            </a:r>
            <a:endParaRPr lang="en-US" altLang="zh-CN" sz="2400" dirty="0">
              <a:latin typeface="Times New Roman" panose="02020603050405020304" pitchFamily="18" charset="0"/>
              <a:cs typeface="Times New Roman" panose="02020603050405020304" pitchFamily="18" charset="0"/>
            </a:endParaRPr>
          </a:p>
          <a:p>
            <a:r>
              <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Scenario 2</a:t>
            </a:r>
            <a:endPar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When hiking in remote areas, I often lose cellular signal. I want an offline mode that allows me to access maps, route details, and emergency contacts without an internet connection.</a:t>
            </a:r>
            <a:endParaRPr lang="en-US" altLang="zh-CN" sz="2400" dirty="0">
              <a:latin typeface="Times New Roman" panose="02020603050405020304" pitchFamily="18" charset="0"/>
              <a:cs typeface="Times New Roman" panose="02020603050405020304" pitchFamily="18" charset="0"/>
            </a:endParaRPr>
          </a:p>
          <a:p>
            <a:r>
              <a:rPr lang="en-US" altLang="zh-CN" sz="2400" dirty="0">
                <a:ln w="12700">
                  <a:solidFill>
                    <a:schemeClr val="accent5"/>
                  </a:solidFill>
                  <a:prstDash val="solid"/>
                </a:ln>
                <a:pattFill prst="ltDnDiag">
                  <a:fgClr>
                    <a:schemeClr val="accent5">
                      <a:lumMod val="60000"/>
                      <a:lumOff val="40000"/>
                    </a:schemeClr>
                  </a:fgClr>
                  <a:bgClr>
                    <a:schemeClr val="bg1"/>
                  </a:bgClr>
                </a:pattFill>
                <a:effectLst/>
                <a:latin typeface="Times New Roman" panose="02020603050405020304" pitchFamily="18" charset="0"/>
                <a:cs typeface="Times New Roman" panose="02020603050405020304" pitchFamily="18" charset="0"/>
              </a:rPr>
              <a:t>Scenario 3</a:t>
            </a:r>
            <a:endParaRPr lang="en-US" altLang="zh-CN" sz="2400" dirty="0">
              <a:ln w="12700">
                <a:solidFill>
                  <a:schemeClr val="accent5"/>
                </a:solidFill>
                <a:prstDash val="solid"/>
              </a:ln>
              <a:pattFill prst="ltDnDiag">
                <a:fgClr>
                  <a:schemeClr val="accent5">
                    <a:lumMod val="60000"/>
                    <a:lumOff val="40000"/>
                  </a:schemeClr>
                </a:fgClr>
                <a:bgClr>
                  <a:schemeClr val="bg1"/>
                </a:bgClr>
              </a:pattFill>
              <a:effectLst/>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Safety is a priority when hiking alone. I want real-time health monitoring to track heart rate, oxygen levels, and step count, with automatic alerts if my vitals drop to a dangerous level.</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pPr lvl="1"/>
            <a:endParaRPr lang="en-US" altLang="zh-CN" sz="54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文本框 5"/>
          <p:cNvSpPr txBox="1"/>
          <p:nvPr/>
        </p:nvSpPr>
        <p:spPr>
          <a:xfrm>
            <a:off x="6981825" y="11967210"/>
            <a:ext cx="6540500" cy="7108825"/>
          </a:xfrm>
          <a:prstGeom prst="rect">
            <a:avLst/>
          </a:prstGeom>
          <a:noFill/>
        </p:spPr>
        <p:txBody>
          <a:bodyPr wrap="square" rtlCol="0">
            <a:spAutoFit/>
          </a:bodyPr>
          <a:p>
            <a:r>
              <a:rPr lang="en-US" altLang="zh-CN" sz="2400" dirty="0">
                <a:latin typeface="Times New Roman" panose="02020603050405020304" pitchFamily="18" charset="0"/>
                <a:cs typeface="Times New Roman" panose="02020603050405020304" pitchFamily="18" charset="0"/>
              </a:rPr>
              <a:t>[First Character's Name] is the first character we have created. They are a [describe occupation, lifestyle, or interests] who [describe habits and behaviors]. As one of the target users, they strongly need a platform like [software name] to [describe key functionalities that assist this user].</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[Second Character's Name] is the second character we have created. They are a [describe occupation, lifestyle, or interests] who [describe habits and behaviors]. They suffer from [mention challenges or pain points]. They need [software name] to [describe how the platform helps solve their issues].</a:t>
            </a:r>
            <a:endParaRPr lang="en-US" altLang="zh-CN" sz="24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603885" y="16504285"/>
            <a:ext cx="5866130" cy="4385945"/>
          </a:xfrm>
          <a:prstGeom prst="rect">
            <a:avLst/>
          </a:prstGeom>
        </p:spPr>
      </p:pic>
      <p:pic>
        <p:nvPicPr>
          <p:cNvPr id="3" name="图片 2"/>
          <p:cNvPicPr>
            <a:picLocks noChangeAspect="1"/>
          </p:cNvPicPr>
          <p:nvPr/>
        </p:nvPicPr>
        <p:blipFill>
          <a:blip r:embed="rId3"/>
          <a:stretch>
            <a:fillRect/>
          </a:stretch>
        </p:blipFill>
        <p:spPr>
          <a:xfrm>
            <a:off x="549275" y="28881705"/>
            <a:ext cx="12973050" cy="4360545"/>
          </a:xfrm>
          <a:prstGeom prst="rect">
            <a:avLst/>
          </a:prstGeom>
        </p:spPr>
      </p:pic>
      <p:pic>
        <p:nvPicPr>
          <p:cNvPr id="8" name="图片 7"/>
          <p:cNvPicPr>
            <a:picLocks noChangeAspect="1"/>
          </p:cNvPicPr>
          <p:nvPr/>
        </p:nvPicPr>
        <p:blipFill>
          <a:blip r:embed="rId4"/>
          <a:stretch>
            <a:fillRect/>
          </a:stretch>
        </p:blipFill>
        <p:spPr>
          <a:xfrm>
            <a:off x="19093815" y="10002520"/>
            <a:ext cx="6915150" cy="2914650"/>
          </a:xfrm>
          <a:prstGeom prst="rect">
            <a:avLst/>
          </a:prstGeom>
        </p:spPr>
      </p:pic>
      <p:pic>
        <p:nvPicPr>
          <p:cNvPr id="12" name="图片 11"/>
          <p:cNvPicPr>
            <a:picLocks noChangeAspect="1"/>
          </p:cNvPicPr>
          <p:nvPr/>
        </p:nvPicPr>
        <p:blipFill>
          <a:blip r:embed="rId5"/>
          <a:stretch>
            <a:fillRect/>
          </a:stretch>
        </p:blipFill>
        <p:spPr>
          <a:xfrm>
            <a:off x="14322425" y="21516340"/>
            <a:ext cx="6883400" cy="2578100"/>
          </a:xfrm>
          <a:prstGeom prst="rect">
            <a:avLst/>
          </a:prstGeom>
        </p:spPr>
      </p:pic>
      <p:pic>
        <p:nvPicPr>
          <p:cNvPr id="13" name="图片 12"/>
          <p:cNvPicPr>
            <a:picLocks noChangeAspect="1"/>
          </p:cNvPicPr>
          <p:nvPr/>
        </p:nvPicPr>
        <p:blipFill>
          <a:blip r:embed="rId6"/>
          <a:stretch>
            <a:fillRect/>
          </a:stretch>
        </p:blipFill>
        <p:spPr>
          <a:xfrm>
            <a:off x="21717635" y="21360130"/>
            <a:ext cx="5354955" cy="3815715"/>
          </a:xfrm>
          <a:prstGeom prst="rect">
            <a:avLst/>
          </a:prstGeom>
        </p:spPr>
      </p:pic>
      <p:sp>
        <p:nvSpPr>
          <p:cNvPr id="14" name="文本框 13"/>
          <p:cNvSpPr txBox="1"/>
          <p:nvPr/>
        </p:nvSpPr>
        <p:spPr>
          <a:xfrm>
            <a:off x="14776450" y="25175845"/>
            <a:ext cx="10304780" cy="9693910"/>
          </a:xfrm>
          <a:prstGeom prst="rect">
            <a:avLst/>
          </a:prstGeom>
          <a:noFill/>
        </p:spPr>
        <p:txBody>
          <a:bodyPr wrap="square" rtlCol="0">
            <a:spAutoFit/>
          </a:bodyPr>
          <a:p>
            <a:r>
              <a:rPr lang="en-US" altLang="zh-CN" sz="2400" dirty="0">
                <a:latin typeface="Times New Roman" panose="02020603050405020304" pitchFamily="18" charset="0"/>
                <a:cs typeface="Times New Roman" panose="02020603050405020304" pitchFamily="18" charset="0"/>
              </a:rPr>
              <a:t>The above picture is the result of our questionnaire, which shows that most people have never used similar software before. Most users express ease of use of our software, and their satisfaction is generally high. Moreover, participants think that the most useful function is scanning the ingredients list of products for analysis. The right part is the key data values among the analysis.</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The interview part we invited 20 people who are mainly college students. And we divide them into 4 groups to do the interview. According to the interview evaluation, we conducted detailed interviews with their experiences and found that the majority of users were satisfied with the design and layout of the prototype, especially the younger users. However, they also raised concerns about the language of the software, with some users unable to fully understand the full functionality of the software, and suggested that multi-language switching should be added.</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During the evaluation and data collection, we mentioned that there are both positive points and negative parts that need to be improved. In the requirement mock test, nearly all of the participants affirm the necessity of our products and the demand in the market, experts also said that our software has good ideas and design. However, there were still defects in the detailed design. The representative mentioned that we need to take into account the accuracy of scanning results because there are some soft and flexible packaging. It is suggested that we add the function of directly searching products to increase the inclusiveness of functions. The switching of languages is a necessary function which is mentioned several times in the interview, because most of the people prefer to read Chinese to know more about our software design.</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PosterPresentations.com-70CMx100CM</Template>
  <TotalTime>0</TotalTime>
  <Words>6955</Words>
  <Application>WPS 演示</Application>
  <PresentationFormat>Custom</PresentationFormat>
  <Paragraphs>80</Paragraphs>
  <Slides>1</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vt:i4>
      </vt:variant>
    </vt:vector>
  </HeadingPairs>
  <TitlesOfParts>
    <vt:vector size="13" baseType="lpstr">
      <vt:lpstr>Arial</vt:lpstr>
      <vt:lpstr>宋体</vt:lpstr>
      <vt:lpstr>Wingdings</vt:lpstr>
      <vt:lpstr>Times New Roman</vt:lpstr>
      <vt:lpstr>Arial Black</vt:lpstr>
      <vt:lpstr>Trebuchet MS</vt:lpstr>
      <vt:lpstr>Arial</vt:lpstr>
      <vt:lpstr>Calibri</vt:lpstr>
      <vt:lpstr>微软雅黑</vt:lpstr>
      <vt:lpstr>Arial Unicode MS</vt:lpstr>
      <vt:lpstr>30x40 template</vt:lpstr>
      <vt:lpstr>Without guides</vt:lpstr>
      <vt:lpstr>PowerPoint 演示文稿</vt:lpstr>
    </vt:vector>
  </TitlesOfParts>
  <Company>Canterbury Media Services, Inc.</Company>
  <LinksUpToDate>false</LinksUpToDate>
  <SharedDoc>false</SharedDoc>
  <HyperlinksChanged>false</HyperlinksChanged>
  <AppVersion>14.0000</AppVersion>
  <Manager>A. Kotoulas</Manager>
  <HyperlinkBase>https://www.posterpresentations.com/free-poster-templates.html</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dc:subject>Research poster presentation template</dc:subject>
  <cp:category>Research poster templates</cp:category>
  <cp:lastModifiedBy>╲ぃ天宇ぅη℡</cp:lastModifiedBy>
  <cp:revision>36</cp:revision>
  <dcterms:created xsi:type="dcterms:W3CDTF">2012-02-10T00:10:00Z</dcterms:created>
  <dcterms:modified xsi:type="dcterms:W3CDTF">2025-03-22T13:54:27Z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433B4EA0D5944B4B85F4C46B568C64F8_12</vt:lpwstr>
  </property>
  <property fmtid="{D5CDD505-2E9C-101B-9397-08002B2CF9AE}" pid="3" name="KSOProductBuildVer">
    <vt:lpwstr>2052-12.1.0.20305</vt:lpwstr>
  </property>
</Properties>
</file>